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8" r:id="rId3"/>
    <p:sldId id="279" r:id="rId4"/>
    <p:sldId id="276" r:id="rId5"/>
    <p:sldId id="277" r:id="rId6"/>
    <p:sldId id="256" r:id="rId7"/>
    <p:sldId id="257" r:id="rId8"/>
    <p:sldId id="258" r:id="rId9"/>
    <p:sldId id="259" r:id="rId10"/>
    <p:sldId id="282" r:id="rId11"/>
    <p:sldId id="283" r:id="rId12"/>
    <p:sldId id="281" r:id="rId13"/>
    <p:sldId id="263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E4FF-4B17-8E4F-AD1E-A0B9D18C947C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6129-5910-5047-9938-5216C2F8B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802CB-1327-2B49-8716-0E76F86E2D5C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C365-5784-0A4A-B16A-D86F0FEFF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quizzes, any topic covered in class before the quiz is fair game.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C365-5784-0A4A-B16A-D86F0FEFF6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the class by asking</a:t>
            </a:r>
            <a:r>
              <a:rPr lang="en-US" baseline="0" dirty="0" smtClean="0"/>
              <a:t> students to define organic chemistry.  Set a tone of “you better stay awake in this class”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C365-5784-0A4A-B16A-D86F0FEFF6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Organic Chemistry is the study of carbon-containing molecules. Why do we care enough</a:t>
            </a:r>
            <a:r>
              <a:rPr lang="en-US" baseline="0" dirty="0" smtClean="0"/>
              <a:t> about one element in the periodic table to spend two semesters studying for it?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C365-5784-0A4A-B16A-D86F0FEFF6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overwhelming majority of life’s </a:t>
            </a:r>
            <a:r>
              <a:rPr lang="en-US" dirty="0" err="1" smtClean="0"/>
              <a:t>bulding</a:t>
            </a:r>
            <a:r>
              <a:rPr lang="en-US" dirty="0" smtClean="0"/>
              <a:t> blocks are made</a:t>
            </a:r>
            <a:r>
              <a:rPr lang="en-US" baseline="0" dirty="0" smtClean="0"/>
              <a:t> up of carbon.  For example here are 3 essential building blocks of human life.  And more-so, carbon is the backbone.  It provides the framework for many important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C365-5784-0A4A-B16A-D86F0FEFF6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</a:t>
            </a:r>
            <a:r>
              <a:rPr lang="en-US" baseline="0" dirty="0" smtClean="0"/>
              <a:t> 3 of the biggest money-making drugs on the market today.  </a:t>
            </a:r>
            <a:r>
              <a:rPr lang="en-US" baseline="0" dirty="0" err="1" smtClean="0"/>
              <a:t>Asprin</a:t>
            </a:r>
            <a:r>
              <a:rPr lang="en-US" baseline="0" dirty="0" smtClean="0"/>
              <a:t> (anti-inflammatory), Lipitor (Cholesterol lowering), and </a:t>
            </a:r>
            <a:r>
              <a:rPr lang="en-US" baseline="0" dirty="0" err="1" smtClean="0"/>
              <a:t>Plavix</a:t>
            </a:r>
            <a:r>
              <a:rPr lang="en-US" baseline="0" dirty="0" smtClean="0"/>
              <a:t> (platelet aggregation inhibitor used to treat or prevent several diseases including heart disease)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C365-5784-0A4A-B16A-D86F0FEFF6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is organic chemistry a class that many</a:t>
            </a:r>
            <a:r>
              <a:rPr lang="en-US" baseline="0" dirty="0" smtClean="0"/>
              <a:t> students struggle with?  Well here is an example of a question that could show up on your final.  First, aside from those of you who may be retaking the class or have had prior exposure to organic chemistry, by a show of hands how many people understand what this question is asking?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C365-5784-0A4A-B16A-D86F0FEFF6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5340C-E69F-7840-8710-50EAA9106E98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EFDE-C2C1-C548-BFE3-725E36E26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pmurelli@brooklyn.cuny.edu" TargetMode="External"/><Relationship Id="rId3" Type="http://schemas.openxmlformats.org/officeDocument/2006/relationships/hyperlink" Target="http://chemscript.brooklyn.cuny.edu/web/Course_homepages.ph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pd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338"/>
            <a:ext cx="8458200" cy="518636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Course Instructor</a:t>
            </a:r>
            <a:r>
              <a:rPr lang="en-US" dirty="0" smtClean="0"/>
              <a:t>:  Prof. Ryan </a:t>
            </a:r>
            <a:r>
              <a:rPr lang="en-US" dirty="0" err="1" smtClean="0"/>
              <a:t>Murelli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Office</a:t>
            </a:r>
            <a:r>
              <a:rPr lang="en-US" dirty="0" smtClean="0"/>
              <a:t>: 437 New Ingersoll</a:t>
            </a:r>
            <a:r>
              <a:rPr lang="en-US" b="1" dirty="0" smtClean="0"/>
              <a:t>		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Email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rpmurelli@brooklyn.cuny.edu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Office Hours</a:t>
            </a:r>
            <a:r>
              <a:rPr lang="en-US" dirty="0" smtClean="0"/>
              <a:t>:  Tues 11-12:00, Thurs 11-12:00</a:t>
            </a:r>
          </a:p>
          <a:p>
            <a:pPr algn="ctr">
              <a:buNone/>
            </a:pPr>
            <a:r>
              <a:rPr lang="en-US" b="1" dirty="0" smtClean="0"/>
              <a:t>Phone</a:t>
            </a:r>
            <a:r>
              <a:rPr lang="en-US" dirty="0" smtClean="0"/>
              <a:t>:  718-951-5000 x2821 </a:t>
            </a:r>
          </a:p>
          <a:p>
            <a:pPr algn="ctr">
              <a:buNone/>
            </a:pPr>
            <a:r>
              <a:rPr lang="en-US" dirty="0" smtClean="0"/>
              <a:t>If I don’t answer, email me (don’t leave voicemail)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u="sng" dirty="0" smtClean="0"/>
              <a:t>Syllabus can be found at:</a:t>
            </a:r>
            <a:endParaRPr lang="en-US" sz="2162" b="1" u="sng" dirty="0" smtClean="0"/>
          </a:p>
          <a:p>
            <a:pPr algn="ctr">
              <a:buNone/>
            </a:pPr>
            <a:r>
              <a:rPr lang="en-US" b="1" dirty="0" smtClean="0">
                <a:hlinkClick r:id="rId3"/>
              </a:rPr>
              <a:t>http://chemscript.brooklyn.cuny.edu/web/Course_homepages.php</a:t>
            </a:r>
            <a:endParaRPr lang="en-US" b="1" dirty="0" smtClean="0"/>
          </a:p>
          <a:p>
            <a:pPr algn="ctr">
              <a:buNone/>
            </a:pPr>
            <a:r>
              <a:rPr lang="en-US" sz="2581" b="1" dirty="0" smtClean="0"/>
              <a:t>Or go to </a:t>
            </a:r>
            <a:r>
              <a:rPr lang="en-US" sz="2581" b="1" dirty="0" err="1" smtClean="0"/>
              <a:t>chem</a:t>
            </a:r>
            <a:r>
              <a:rPr lang="en-US" sz="2581" b="1" dirty="0" smtClean="0"/>
              <a:t> department website and click “course homepages” link</a:t>
            </a:r>
          </a:p>
          <a:p>
            <a:pPr algn="ctr">
              <a:buNone/>
            </a:pPr>
            <a:r>
              <a:rPr lang="en-US" sz="2581" b="1" dirty="0" smtClean="0"/>
              <a:t>Or simply Google Search “</a:t>
            </a:r>
            <a:r>
              <a:rPr lang="en-US" sz="2581" b="1" dirty="0" err="1" smtClean="0"/>
              <a:t>Murelli</a:t>
            </a:r>
            <a:r>
              <a:rPr lang="en-US" sz="2581" b="1" dirty="0" smtClean="0"/>
              <a:t>” or “</a:t>
            </a:r>
            <a:r>
              <a:rPr lang="en-US" sz="2581" b="1" dirty="0" err="1" smtClean="0"/>
              <a:t>Murelli</a:t>
            </a:r>
            <a:r>
              <a:rPr lang="en-US" sz="2581" b="1" dirty="0" smtClean="0"/>
              <a:t> Course”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an Organic Chemist?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0005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Organic chemists are able to talk and think at the molecular level</a:t>
            </a:r>
          </a:p>
          <a:p>
            <a:r>
              <a:rPr lang="en-US" sz="2600" dirty="0" smtClean="0"/>
              <a:t>Organic Chemists have a good understanding of the reactivity of different organic molecules and predict stability of them in different environments</a:t>
            </a:r>
          </a:p>
          <a:p>
            <a:r>
              <a:rPr lang="en-US" sz="2600" dirty="0" smtClean="0"/>
              <a:t>Organic chemists are able to use several different “spectroscopic techniques” to solve molecular structures or learn different things about their properties.</a:t>
            </a:r>
          </a:p>
          <a:p>
            <a:r>
              <a:rPr lang="en-US" sz="2600" dirty="0" smtClean="0"/>
              <a:t>Many organic chemists (often called synthetic organic chemists) are able to create new molecules in the lab from simpler cheaper building blocks for various purposes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752600" y="3390900"/>
            <a:ext cx="2997200" cy="25743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095500"/>
            <a:ext cx="2997200" cy="257433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3390900"/>
            <a:ext cx="2997200" cy="2574330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other fields of chemistry have similar skill sets that are first learned in Organic Chemistry 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2247900"/>
            <a:ext cx="25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Organic Chemists</a:t>
            </a:r>
          </a:p>
          <a:p>
            <a:pPr algn="ctr"/>
            <a:r>
              <a:rPr lang="en-US" i="1" dirty="0" smtClean="0"/>
              <a:t>Small Organic Molecules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29100"/>
            <a:ext cx="330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Biological Chemists</a:t>
            </a:r>
          </a:p>
          <a:p>
            <a:pPr algn="ctr"/>
            <a:r>
              <a:rPr lang="en-US" i="1" dirty="0" smtClean="0"/>
              <a:t>Biological macromolecules </a:t>
            </a:r>
          </a:p>
          <a:p>
            <a:pPr algn="ctr"/>
            <a:r>
              <a:rPr lang="en-US" i="1" dirty="0" smtClean="0"/>
              <a:t>(</a:t>
            </a:r>
            <a:r>
              <a:rPr lang="en-US" i="1" dirty="0" err="1" smtClean="0"/>
              <a:t>ie</a:t>
            </a:r>
            <a:r>
              <a:rPr lang="en-US" i="1" dirty="0" smtClean="0"/>
              <a:t> Enzymes, Proteins, DNA/RNA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381500"/>
            <a:ext cx="261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Inorganic Chemists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Carbon-free molecules</a:t>
            </a:r>
          </a:p>
          <a:p>
            <a:pPr algn="ctr"/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1" y="3238500"/>
            <a:ext cx="25908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Organometallic</a:t>
            </a:r>
            <a:r>
              <a:rPr lang="en-US" b="1" dirty="0" smtClean="0"/>
              <a:t> Chemists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3238500"/>
            <a:ext cx="2057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Chemical Biologists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5372100"/>
            <a:ext cx="25908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Bioinorganic Chemists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Some Examples of Jobs for People with Strong Organic Chemistry Backgrounds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Medicinal Chemists</a:t>
            </a:r>
          </a:p>
          <a:p>
            <a:pPr lvl="1"/>
            <a:r>
              <a:rPr lang="en-US" sz="2000" dirty="0" smtClean="0"/>
              <a:t>Design and synthesize molecules for therapeutic applications</a:t>
            </a:r>
          </a:p>
          <a:p>
            <a:r>
              <a:rPr lang="en-US" sz="2400" b="1" dirty="0" smtClean="0"/>
              <a:t>Process Chemist</a:t>
            </a:r>
          </a:p>
          <a:p>
            <a:pPr lvl="1"/>
            <a:r>
              <a:rPr lang="en-US" sz="2000" dirty="0" smtClean="0"/>
              <a:t>Come up with methods to make syntheses more efficient </a:t>
            </a:r>
            <a:endParaRPr lang="en-US" sz="2400" b="1" dirty="0" smtClean="0"/>
          </a:p>
          <a:p>
            <a:r>
              <a:rPr lang="en-US" sz="2400" b="1" dirty="0" smtClean="0"/>
              <a:t>Material Scientist</a:t>
            </a:r>
          </a:p>
          <a:p>
            <a:pPr lvl="1"/>
            <a:r>
              <a:rPr lang="en-US" sz="2000" dirty="0" smtClean="0"/>
              <a:t>Design molecules, often polymers, with favorable material properties</a:t>
            </a:r>
          </a:p>
          <a:p>
            <a:r>
              <a:rPr lang="en-US" sz="2400" b="1" dirty="0" smtClean="0"/>
              <a:t>Patent Lawyers</a:t>
            </a:r>
          </a:p>
          <a:p>
            <a:pPr lvl="1"/>
            <a:r>
              <a:rPr lang="en-US" sz="2000" dirty="0" smtClean="0"/>
              <a:t>Work to protect intellectual property, often in pharmaceutical industry</a:t>
            </a:r>
            <a:endParaRPr lang="en-US" sz="1600" dirty="0" smtClean="0"/>
          </a:p>
          <a:p>
            <a:r>
              <a:rPr lang="en-US" sz="2400" b="1" dirty="0" smtClean="0"/>
              <a:t>Environmental Chemists</a:t>
            </a:r>
          </a:p>
          <a:p>
            <a:pPr lvl="1"/>
            <a:r>
              <a:rPr lang="en-US" sz="2000" dirty="0" smtClean="0"/>
              <a:t>Monitory and analyze effects of natural and manmade organic materials in the environment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2000" b="1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all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5181600"/>
            <a:ext cx="2473355" cy="163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students struggle?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1"/>
            <a:ext cx="8229600" cy="24765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Many New, Necessary </a:t>
            </a:r>
            <a:r>
              <a:rPr lang="en-US" sz="2600" b="1" u="sng" dirty="0" smtClean="0"/>
              <a:t>Skills</a:t>
            </a:r>
            <a:r>
              <a:rPr lang="en-US" sz="2600" dirty="0" smtClean="0"/>
              <a:t>	</a:t>
            </a:r>
          </a:p>
          <a:p>
            <a:pPr lvl="1"/>
            <a:r>
              <a:rPr lang="en-US" sz="2600" dirty="0" smtClean="0"/>
              <a:t>Drawing molecules “the organic chemistry way”</a:t>
            </a:r>
          </a:p>
          <a:p>
            <a:pPr lvl="1"/>
            <a:r>
              <a:rPr lang="en-US" sz="2600" dirty="0" smtClean="0"/>
              <a:t>Perceiving 3-dimensional structures in 2-dimensions</a:t>
            </a:r>
          </a:p>
          <a:p>
            <a:pPr lvl="1"/>
            <a:r>
              <a:rPr lang="en-US" sz="2600" dirty="0" smtClean="0"/>
              <a:t>Drawing and thinking about reactions with arrows</a:t>
            </a:r>
          </a:p>
          <a:p>
            <a:pPr lvl="1"/>
            <a:r>
              <a:rPr lang="en-US" sz="2600" dirty="0" smtClean="0"/>
              <a:t>New language with new words and phrases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14859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Drawing  Organic Molecules in Different Ways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962400"/>
            <a:ext cx="16129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Drawing Reaction Mechanisms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962400"/>
            <a:ext cx="13081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Learning New Reactions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3962400"/>
            <a:ext cx="10541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Master Synthesis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40386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Get A!</a:t>
            </a:r>
            <a:endParaRPr lang="en-US" b="1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09600" y="4572000"/>
            <a:ext cx="8229600" cy="174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trip up along the way and…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714500" y="4191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10000" y="4191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15000" y="4191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67600" y="4191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err="1" smtClean="0"/>
              <a:t>Electronegativity</a:t>
            </a:r>
            <a:endParaRPr lang="en-US" sz="2000" b="1" u="sng" dirty="0" smtClean="0"/>
          </a:p>
          <a:p>
            <a:pPr lvl="1"/>
            <a:r>
              <a:rPr lang="en-US" sz="1600" dirty="0" smtClean="0"/>
              <a:t>When there is a bond between two atoms, which atom will pull on the electrons more?</a:t>
            </a:r>
          </a:p>
          <a:p>
            <a:r>
              <a:rPr lang="en-US" sz="2000" b="1" u="sng" dirty="0" smtClean="0"/>
              <a:t>Valence Electrons</a:t>
            </a:r>
          </a:p>
          <a:p>
            <a:pPr lvl="1"/>
            <a:r>
              <a:rPr lang="en-US" sz="1600" dirty="0" smtClean="0"/>
              <a:t>When an element has a certain electron count, what is its charge?</a:t>
            </a:r>
          </a:p>
          <a:p>
            <a:pPr lvl="1"/>
            <a:r>
              <a:rPr lang="en-US" sz="1600" dirty="0" smtClean="0"/>
              <a:t>Why does O, N, C want to have 8 total electrons, but H only 2?</a:t>
            </a:r>
            <a:endParaRPr lang="en-US" sz="2000" b="1" u="sng" dirty="0" smtClean="0"/>
          </a:p>
          <a:p>
            <a:r>
              <a:rPr lang="en-US" sz="2000" b="1" u="sng" dirty="0" smtClean="0"/>
              <a:t>Molecular </a:t>
            </a:r>
            <a:r>
              <a:rPr lang="en-US" sz="2000" b="1" u="sng" dirty="0" err="1" smtClean="0"/>
              <a:t>Orbitals</a:t>
            </a:r>
            <a:endParaRPr lang="en-US" sz="2000" b="1" u="sng" dirty="0" smtClean="0"/>
          </a:p>
          <a:p>
            <a:pPr lvl="1"/>
            <a:r>
              <a:rPr lang="en-US" sz="1600" dirty="0" smtClean="0"/>
              <a:t>What do </a:t>
            </a:r>
            <a:r>
              <a:rPr lang="en-US" sz="1600" dirty="0" err="1" smtClean="0"/>
              <a:t>s</a:t>
            </a:r>
            <a:r>
              <a:rPr lang="en-US" sz="1600" dirty="0" smtClean="0"/>
              <a:t> and </a:t>
            </a:r>
            <a:r>
              <a:rPr lang="en-US" sz="1600" dirty="0" err="1" smtClean="0"/>
              <a:t>p</a:t>
            </a:r>
            <a:r>
              <a:rPr lang="en-US" sz="1600" dirty="0" smtClean="0"/>
              <a:t> </a:t>
            </a:r>
            <a:r>
              <a:rPr lang="en-US" sz="1600" dirty="0" err="1" smtClean="0"/>
              <a:t>orbitals</a:t>
            </a:r>
            <a:r>
              <a:rPr lang="en-US" sz="1600" dirty="0" smtClean="0"/>
              <a:t> look like?</a:t>
            </a:r>
          </a:p>
          <a:p>
            <a:pPr lvl="1"/>
            <a:r>
              <a:rPr lang="en-US" sz="1600" dirty="0" smtClean="0"/>
              <a:t>What are bonding and </a:t>
            </a:r>
            <a:r>
              <a:rPr lang="en-US" sz="1600" dirty="0" err="1" smtClean="0"/>
              <a:t>antibonding</a:t>
            </a:r>
            <a:r>
              <a:rPr lang="en-US" sz="1600" dirty="0" smtClean="0"/>
              <a:t> </a:t>
            </a:r>
            <a:r>
              <a:rPr lang="en-US" sz="1600" dirty="0" err="1" smtClean="0"/>
              <a:t>orbitals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What are sigma bonds and pi bonds?</a:t>
            </a:r>
            <a:endParaRPr lang="en-US" sz="2000" b="1" u="sng" dirty="0" smtClean="0"/>
          </a:p>
          <a:p>
            <a:r>
              <a:rPr lang="en-US" sz="2000" b="1" u="sng" dirty="0" smtClean="0"/>
              <a:t>Lewis Structures</a:t>
            </a:r>
          </a:p>
          <a:p>
            <a:pPr lvl="1"/>
            <a:r>
              <a:rPr lang="en-US" sz="1600" dirty="0" smtClean="0"/>
              <a:t>Can you draw a molecule in Lewis structure format appropriately?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486400"/>
            <a:ext cx="704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If you can not answer these questions easily, you need to review IMMEDIATELY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126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Come to every class and recitation on time and prepared</a:t>
            </a:r>
          </a:p>
          <a:p>
            <a:pPr lvl="2"/>
            <a:r>
              <a:rPr lang="en-US" dirty="0" smtClean="0"/>
              <a:t>I reserve the right to throw out anyone who shows up late</a:t>
            </a:r>
          </a:p>
          <a:p>
            <a:pPr lvl="1"/>
            <a:r>
              <a:rPr lang="en-US" dirty="0" smtClean="0"/>
              <a:t>Study hard and smart outside of class (&gt;10 hours/week))</a:t>
            </a:r>
          </a:p>
          <a:p>
            <a:pPr lvl="2"/>
            <a:r>
              <a:rPr lang="en-US" dirty="0" smtClean="0"/>
              <a:t>Spend 2-3 hours minimum reading and understanding concepts</a:t>
            </a:r>
          </a:p>
          <a:p>
            <a:pPr lvl="2"/>
            <a:r>
              <a:rPr lang="en-US" dirty="0" smtClean="0"/>
              <a:t>Spend 7-8 hours minimum practicing problems</a:t>
            </a:r>
          </a:p>
          <a:p>
            <a:pPr lvl="2"/>
            <a:r>
              <a:rPr lang="en-US" dirty="0" smtClean="0"/>
              <a:t>Study in groups so that you can get feedback</a:t>
            </a:r>
          </a:p>
          <a:p>
            <a:pPr lvl="1"/>
            <a:r>
              <a:rPr lang="en-US" dirty="0" smtClean="0"/>
              <a:t>Be ethical in your approach to the course.  Be honest with yourself and your instructors and don’t try to take shortcuts to get better grades</a:t>
            </a:r>
          </a:p>
          <a:p>
            <a:pPr lvl="1"/>
            <a:r>
              <a:rPr lang="en-US" u="sng" dirty="0" smtClean="0"/>
              <a:t>Make no excuses</a:t>
            </a:r>
          </a:p>
          <a:p>
            <a:pPr lvl="2"/>
            <a:r>
              <a:rPr lang="en-US" dirty="0" smtClean="0"/>
              <a:t>This is your class, and it is your responsibility to do what it takes to succeed in this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1367859"/>
            <a:ext cx="8559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I anticipate a final course average of ~C-C+. </a:t>
            </a:r>
          </a:p>
          <a:p>
            <a:pPr lvl="1">
              <a:buFontTx/>
              <a:buChar char="-"/>
            </a:pPr>
            <a:r>
              <a:rPr lang="en-US" sz="2800" dirty="0" smtClean="0"/>
              <a:t> There is no true curve. But historically:</a:t>
            </a:r>
          </a:p>
          <a:p>
            <a:pPr lvl="2">
              <a:buFontTx/>
              <a:buChar char="-"/>
            </a:pPr>
            <a:r>
              <a:rPr lang="en-US" sz="2400" dirty="0" smtClean="0"/>
              <a:t> &lt;45 overall average – F</a:t>
            </a:r>
          </a:p>
          <a:p>
            <a:pPr lvl="2">
              <a:buFontTx/>
              <a:buChar char="-"/>
            </a:pPr>
            <a:r>
              <a:rPr lang="en-US" sz="2400" dirty="0" smtClean="0"/>
              <a:t> 45-60 – C range</a:t>
            </a:r>
          </a:p>
          <a:p>
            <a:pPr lvl="2">
              <a:buFontTx/>
              <a:buChar char="-"/>
            </a:pPr>
            <a:r>
              <a:rPr lang="en-US" sz="2400" dirty="0" smtClean="0"/>
              <a:t> 60-80 – B range </a:t>
            </a:r>
          </a:p>
          <a:p>
            <a:pPr lvl="2">
              <a:buFontTx/>
              <a:buChar char="-"/>
            </a:pPr>
            <a:r>
              <a:rPr lang="en-US" sz="2400" dirty="0" smtClean="0"/>
              <a:t> &gt;80 – A Range</a:t>
            </a:r>
          </a:p>
          <a:p>
            <a:pPr lvl="2">
              <a:buFontTx/>
              <a:buChar char="-"/>
            </a:pPr>
            <a:endParaRPr lang="en-US" sz="2400" dirty="0" smtClean="0"/>
          </a:p>
          <a:p>
            <a:pPr lvl="2">
              <a:buFontTx/>
              <a:buChar char="-"/>
            </a:pPr>
            <a:r>
              <a:rPr lang="en-US" sz="2400" dirty="0" smtClean="0"/>
              <a:t> Exam averages are typically 50-60 (70%)</a:t>
            </a:r>
          </a:p>
          <a:p>
            <a:pPr lvl="2">
              <a:buFontTx/>
              <a:buChar char="-"/>
            </a:pPr>
            <a:r>
              <a:rPr lang="en-US" sz="2400" dirty="0" smtClean="0"/>
              <a:t> Quiz averages are typically higher (70) (25%)</a:t>
            </a:r>
          </a:p>
          <a:p>
            <a:pPr lvl="2">
              <a:buFontTx/>
              <a:buChar char="-"/>
            </a:pPr>
            <a:endParaRPr lang="en-US" sz="2400" dirty="0" smtClean="0"/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I reserve the right, based on my own </a:t>
            </a:r>
            <a:r>
              <a:rPr lang="en-US" sz="2400" i="1" dirty="0" err="1" smtClean="0">
                <a:solidFill>
                  <a:srgbClr val="FF0000"/>
                </a:solidFill>
              </a:rPr>
              <a:t>judgement</a:t>
            </a:r>
            <a:r>
              <a:rPr lang="en-US" sz="2400" i="1" dirty="0" smtClean="0">
                <a:solidFill>
                  <a:srgbClr val="FF0000"/>
                </a:solidFill>
              </a:rPr>
              <a:t>, to set the final grades any way I see fit.  This will be primarily based upon my assessment of different “tier’s” likely success in Organic II.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(25% of Grade)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337"/>
            <a:ext cx="82296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First Quiz is in less then 2 weeks!  </a:t>
            </a:r>
            <a:r>
              <a:rPr lang="en-US" dirty="0" smtClean="0"/>
              <a:t>(2/12-2/</a:t>
            </a:r>
            <a:r>
              <a:rPr lang="en-US" dirty="0" smtClean="0"/>
              <a:t>20)</a:t>
            </a:r>
          </a:p>
          <a:p>
            <a:pPr lvl="1"/>
            <a:r>
              <a:rPr lang="en-US" dirty="0" smtClean="0"/>
              <a:t>Quizzes are usually</a:t>
            </a:r>
            <a:r>
              <a:rPr lang="en-US" dirty="0" smtClean="0"/>
              <a:t> 30 </a:t>
            </a:r>
            <a:r>
              <a:rPr lang="en-US" dirty="0" smtClean="0"/>
              <a:t>minutes long  and start 5 minutes into the class..</a:t>
            </a:r>
          </a:p>
          <a:p>
            <a:pPr lvl="2"/>
            <a:r>
              <a:rPr lang="en-US" dirty="0" smtClean="0"/>
              <a:t>show up early on quiz days!</a:t>
            </a:r>
          </a:p>
          <a:p>
            <a:pPr lvl="1"/>
            <a:r>
              <a:rPr lang="en-US" dirty="0" smtClean="0"/>
              <a:t>Lowest Quiz grade will be dropped</a:t>
            </a:r>
          </a:p>
          <a:p>
            <a:pPr lvl="2"/>
            <a:r>
              <a:rPr lang="en-US" dirty="0" smtClean="0"/>
              <a:t>This is to account for a bad day, which can be mental, transportation, or health related.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makeup quizzes are allowed</a:t>
            </a:r>
            <a:r>
              <a:rPr lang="en-US" dirty="0" smtClean="0"/>
              <a:t>.  </a:t>
            </a:r>
          </a:p>
          <a:p>
            <a:pPr lvl="2"/>
            <a:r>
              <a:rPr lang="en-US" dirty="0" smtClean="0"/>
              <a:t>If you </a:t>
            </a:r>
            <a:r>
              <a:rPr lang="en-US" b="1" u="sng" dirty="0" smtClean="0"/>
              <a:t>anticipate</a:t>
            </a:r>
            <a:r>
              <a:rPr lang="en-US" dirty="0" smtClean="0"/>
              <a:t> missing a quiz for any reason, you can request to take it at another recitation section in advance (requests within 24 hours of your quiz will not be granted)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225800" cy="1892300"/>
          </a:xfrm>
        </p:spPr>
        <p:txBody>
          <a:bodyPr/>
          <a:lstStyle/>
          <a:p>
            <a:pPr algn="ctr"/>
            <a:r>
              <a:rPr lang="en-US" b="1" dirty="0" smtClean="0"/>
              <a:t>Mid Terms</a:t>
            </a:r>
          </a:p>
          <a:p>
            <a:pPr lvl="1" algn="ctr">
              <a:buNone/>
            </a:pPr>
            <a:r>
              <a:rPr lang="en-US" dirty="0" smtClean="0"/>
              <a:t>Exam 1 </a:t>
            </a:r>
            <a:r>
              <a:rPr lang="en-US" dirty="0" smtClean="0"/>
              <a:t>(3/13)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Exam 2 </a:t>
            </a:r>
            <a:r>
              <a:rPr lang="en-US" dirty="0" smtClean="0"/>
              <a:t>(5/1)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5600" y="3429000"/>
            <a:ext cx="40132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Exam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(5/24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4419600"/>
            <a:ext cx="6121400" cy="189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structure I shoot for</a:t>
            </a:r>
          </a:p>
          <a:p>
            <a:pPr marL="800100" lvl="1" indent="-342900" algn="ctr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20% Easy </a:t>
            </a:r>
          </a:p>
          <a:p>
            <a:pPr marL="800100" lvl="1" indent="-342900" algn="ctr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Moderate (Quiz Level Difficulty +)</a:t>
            </a:r>
          </a:p>
          <a:p>
            <a:pPr marL="800100" lvl="1" indent="-342900" algn="ctr">
              <a:spcBef>
                <a:spcPct val="20000"/>
              </a:spcBef>
              <a:buFont typeface="Arial"/>
              <a:buChar char="•"/>
            </a:pPr>
            <a:r>
              <a:rPr lang="en-US" sz="2800" baseline="0" dirty="0" smtClean="0"/>
              <a:t>20%</a:t>
            </a:r>
            <a:r>
              <a:rPr lang="en-US" sz="2800" dirty="0" smtClean="0"/>
              <a:t> Very Challenging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25812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is Organic Chemistry?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Organic Chemistry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Chemistry is the study of carbon-containing compounds.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66" y="2256111"/>
            <a:ext cx="6992934" cy="411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Organic Chemistry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Chemistry is the study of carbon-containing compounds.</a:t>
            </a:r>
          </a:p>
          <a:p>
            <a:r>
              <a:rPr lang="en-US" sz="2800" dirty="0" smtClean="0"/>
              <a:t>The overwhelming majority of the building blocks of life are made up of carbon containing compounds.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6750" y="3575050"/>
            <a:ext cx="8020050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16000" y="5757863"/>
            <a:ext cx="7239000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66750" y="3575050"/>
            <a:ext cx="80200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Organic Chemistry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Chemistry is the study of carbon-containing compounds.</a:t>
            </a:r>
          </a:p>
          <a:p>
            <a:r>
              <a:rPr lang="en-US" sz="2800" dirty="0" smtClean="0"/>
              <a:t>The overwhelming majority of the building blocks of life are made up of carbon containing compounds.</a:t>
            </a:r>
          </a:p>
          <a:p>
            <a:r>
              <a:rPr lang="en-US" sz="2800" dirty="0" smtClean="0"/>
              <a:t>As are the vast majority of therapeutics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4140200"/>
            <a:ext cx="80581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16353</TotalTime>
  <Words>1198</Words>
  <Application>Microsoft Macintosh PowerPoint</Application>
  <PresentationFormat>On-screen Show (4:3)</PresentationFormat>
  <Paragraphs>129</Paragraphs>
  <Slides>14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Course Information</vt:lpstr>
      <vt:lpstr>Your Obligations</vt:lpstr>
      <vt:lpstr>Grading</vt:lpstr>
      <vt:lpstr>Quizzes (25% of Grade)</vt:lpstr>
      <vt:lpstr>EXAMS</vt:lpstr>
      <vt:lpstr>What is Organic Chemistry?</vt:lpstr>
      <vt:lpstr>Introduction to Organic Chemistry</vt:lpstr>
      <vt:lpstr>Introduction to Organic Chemistry</vt:lpstr>
      <vt:lpstr>Introduction to Organic Chemistry</vt:lpstr>
      <vt:lpstr>What is an Organic Chemist?</vt:lpstr>
      <vt:lpstr>Many other fields of chemistry have similar skill sets that are first learned in Organic Chemistry I</vt:lpstr>
      <vt:lpstr>Some Examples of Jobs for People with Strong Organic Chemistry Backgrounds</vt:lpstr>
      <vt:lpstr>Why do students struggle?</vt:lpstr>
      <vt:lpstr>Things you should already know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Murelli</dc:creator>
  <cp:lastModifiedBy>Ryan</cp:lastModifiedBy>
  <cp:revision>116</cp:revision>
  <dcterms:created xsi:type="dcterms:W3CDTF">2018-01-30T12:30:11Z</dcterms:created>
  <dcterms:modified xsi:type="dcterms:W3CDTF">2018-01-30T12:38:42Z</dcterms:modified>
</cp:coreProperties>
</file>